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80" r:id="rId2"/>
    <p:sldId id="289" r:id="rId3"/>
    <p:sldId id="291" r:id="rId4"/>
    <p:sldId id="269" r:id="rId5"/>
    <p:sldId id="268" r:id="rId6"/>
    <p:sldId id="282" r:id="rId7"/>
    <p:sldId id="262" r:id="rId8"/>
    <p:sldId id="263" r:id="rId9"/>
    <p:sldId id="265" r:id="rId10"/>
    <p:sldId id="266" r:id="rId11"/>
    <p:sldId id="292" r:id="rId12"/>
    <p:sldId id="293" r:id="rId13"/>
    <p:sldId id="273" r:id="rId14"/>
    <p:sldId id="283" r:id="rId15"/>
    <p:sldId id="270" r:id="rId16"/>
    <p:sldId id="279" r:id="rId17"/>
    <p:sldId id="290" r:id="rId18"/>
    <p:sldId id="271" r:id="rId19"/>
    <p:sldId id="274" r:id="rId20"/>
    <p:sldId id="272" r:id="rId21"/>
    <p:sldId id="284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65" d="100"/>
          <a:sy n="165" d="100"/>
        </p:scale>
        <p:origin x="664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87D38-6BBD-A84E-B7AE-90793FB7E1EF}" type="datetimeFigureOut">
              <a:rPr lang="en-US" smtClean="0"/>
              <a:t>7/16/18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E301F-BA8F-A544-80DF-71A9A0AA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554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49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50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57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Shape 37"/>
          <p:cNvGrpSpPr/>
          <p:nvPr/>
        </p:nvGrpSpPr>
        <p:grpSpPr>
          <a:xfrm>
            <a:off x="-6025" y="0"/>
            <a:ext cx="9168125" cy="5163100"/>
            <a:chOff x="-6025" y="0"/>
            <a:chExt cx="9168125" cy="5163100"/>
          </a:xfrm>
        </p:grpSpPr>
        <p:sp>
          <p:nvSpPr>
            <p:cNvPr id="38" name="Shape 38"/>
            <p:cNvSpPr/>
            <p:nvPr/>
          </p:nvSpPr>
          <p:spPr>
            <a:xfrm>
              <a:off x="0" y="0"/>
              <a:ext cx="8552900" cy="1333000"/>
            </a:xfrm>
            <a:custGeom>
              <a:avLst/>
              <a:gdLst/>
              <a:ahLst/>
              <a:cxnLst/>
              <a:rect l="0" t="0" r="0" b="0"/>
              <a:pathLst>
                <a:path w="342116" h="53320" extrusionOk="0">
                  <a:moveTo>
                    <a:pt x="0" y="0"/>
                  </a:moveTo>
                  <a:lnTo>
                    <a:pt x="0" y="53320"/>
                  </a:lnTo>
                  <a:lnTo>
                    <a:pt x="342116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39" name="Shape 39"/>
            <p:cNvSpPr/>
            <p:nvPr/>
          </p:nvSpPr>
          <p:spPr>
            <a:xfrm>
              <a:off x="2563450" y="0"/>
              <a:ext cx="6580550" cy="1272675"/>
            </a:xfrm>
            <a:custGeom>
              <a:avLst/>
              <a:gdLst/>
              <a:ahLst/>
              <a:cxnLst/>
              <a:rect l="0" t="0" r="0" b="0"/>
              <a:pathLst>
                <a:path w="263222" h="50907" extrusionOk="0">
                  <a:moveTo>
                    <a:pt x="0" y="0"/>
                  </a:moveTo>
                  <a:lnTo>
                    <a:pt x="217381" y="50907"/>
                  </a:lnTo>
                  <a:lnTo>
                    <a:pt x="263222" y="10133"/>
                  </a:lnTo>
                  <a:lnTo>
                    <a:pt x="263222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40" name="Shape 40"/>
            <p:cNvSpPr/>
            <p:nvPr/>
          </p:nvSpPr>
          <p:spPr>
            <a:xfrm>
              <a:off x="-6025" y="2"/>
              <a:ext cx="7298300" cy="1471709"/>
            </a:xfrm>
            <a:custGeom>
              <a:avLst/>
              <a:gdLst/>
              <a:ahLst/>
              <a:cxnLst/>
              <a:rect l="0" t="0" r="0" b="0"/>
              <a:pathLst>
                <a:path w="291932" h="58628" extrusionOk="0">
                  <a:moveTo>
                    <a:pt x="0" y="18578"/>
                  </a:moveTo>
                  <a:lnTo>
                    <a:pt x="241" y="34019"/>
                  </a:lnTo>
                  <a:lnTo>
                    <a:pt x="221482" y="58628"/>
                  </a:lnTo>
                  <a:lnTo>
                    <a:pt x="291932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  <p:sp>
          <p:nvSpPr>
            <p:cNvPr id="41" name="Shape 41"/>
            <p:cNvSpPr/>
            <p:nvPr/>
          </p:nvSpPr>
          <p:spPr>
            <a:xfrm>
              <a:off x="3596100" y="4667000"/>
              <a:ext cx="5090700" cy="476500"/>
            </a:xfrm>
            <a:custGeom>
              <a:avLst/>
              <a:gdLst/>
              <a:ahLst/>
              <a:cxnLst/>
              <a:rect l="0" t="0" r="0" b="0"/>
              <a:pathLst>
                <a:path w="203628" h="19060" extrusionOk="0">
                  <a:moveTo>
                    <a:pt x="0" y="19060"/>
                  </a:moveTo>
                  <a:lnTo>
                    <a:pt x="203628" y="19060"/>
                  </a:lnTo>
                  <a:lnTo>
                    <a:pt x="157305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42" name="Shape 42"/>
            <p:cNvSpPr/>
            <p:nvPr/>
          </p:nvSpPr>
          <p:spPr>
            <a:xfrm>
              <a:off x="5525000" y="4692625"/>
              <a:ext cx="3637100" cy="470475"/>
            </a:xfrm>
            <a:custGeom>
              <a:avLst/>
              <a:gdLst/>
              <a:ahLst/>
              <a:cxnLst/>
              <a:rect l="0" t="0" r="0" b="0"/>
              <a:pathLst>
                <a:path w="145484" h="18819" extrusionOk="0">
                  <a:moveTo>
                    <a:pt x="145484" y="0"/>
                  </a:moveTo>
                  <a:lnTo>
                    <a:pt x="145484" y="18819"/>
                  </a:lnTo>
                  <a:lnTo>
                    <a:pt x="0" y="18819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43" name="Shape 43"/>
            <p:cNvSpPr/>
            <p:nvPr/>
          </p:nvSpPr>
          <p:spPr>
            <a:xfrm>
              <a:off x="7521475" y="4023125"/>
              <a:ext cx="1634600" cy="1139975"/>
            </a:xfrm>
            <a:custGeom>
              <a:avLst/>
              <a:gdLst/>
              <a:ahLst/>
              <a:cxnLst/>
              <a:rect l="0" t="0" r="0" b="0"/>
              <a:pathLst>
                <a:path w="65384" h="45599" extrusionOk="0">
                  <a:moveTo>
                    <a:pt x="65384" y="27022"/>
                  </a:moveTo>
                  <a:lnTo>
                    <a:pt x="65384" y="0"/>
                  </a:lnTo>
                  <a:lnTo>
                    <a:pt x="0" y="45599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</p:grp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886650" y="398400"/>
            <a:ext cx="7370699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904925" y="1495850"/>
            <a:ext cx="3560099" cy="342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679179" y="1495850"/>
            <a:ext cx="3560099" cy="342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40406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solidFill>
          <a:srgbClr val="ABE33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flipH="1">
            <a:off x="6025" y="301575"/>
            <a:ext cx="9150050" cy="4496747"/>
          </a:xfrm>
          <a:custGeom>
            <a:avLst/>
            <a:gdLst/>
            <a:ahLst/>
            <a:cxnLst/>
            <a:rect l="0" t="0" r="0" b="0"/>
            <a:pathLst>
              <a:path w="366002" h="149344" extrusionOk="0">
                <a:moveTo>
                  <a:pt x="0" y="55491"/>
                </a:moveTo>
                <a:lnTo>
                  <a:pt x="0" y="107122"/>
                </a:lnTo>
                <a:lnTo>
                  <a:pt x="96507" y="149344"/>
                </a:lnTo>
                <a:lnTo>
                  <a:pt x="366002" y="116290"/>
                </a:lnTo>
                <a:lnTo>
                  <a:pt x="366002" y="40050"/>
                </a:lnTo>
                <a:lnTo>
                  <a:pt x="274079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15" name="Shape 15"/>
          <p:cNvSpPr/>
          <p:nvPr/>
        </p:nvSpPr>
        <p:spPr>
          <a:xfrm>
            <a:off x="-5900" y="753950"/>
            <a:ext cx="9144150" cy="3769800"/>
          </a:xfrm>
          <a:custGeom>
            <a:avLst/>
            <a:gdLst/>
            <a:ahLst/>
            <a:cxnLst/>
            <a:rect l="0" t="0" r="0" b="0"/>
            <a:pathLst>
              <a:path w="365766" h="150792" extrusionOk="0">
                <a:moveTo>
                  <a:pt x="365766" y="12416"/>
                </a:moveTo>
                <a:lnTo>
                  <a:pt x="289997" y="0"/>
                </a:lnTo>
                <a:lnTo>
                  <a:pt x="0" y="55421"/>
                </a:lnTo>
                <a:lnTo>
                  <a:pt x="0" y="127486"/>
                </a:lnTo>
                <a:lnTo>
                  <a:pt x="70927" y="150792"/>
                </a:lnTo>
                <a:lnTo>
                  <a:pt x="365766" y="122256"/>
                </a:lnTo>
                <a:close/>
              </a:path>
            </a:pathLst>
          </a:custGeom>
          <a:solidFill>
            <a:srgbClr val="00AE9D">
              <a:alpha val="26540"/>
            </a:srgbClr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0" y="1351100"/>
            <a:ext cx="9156075" cy="2889062"/>
          </a:xfrm>
          <a:custGeom>
            <a:avLst/>
            <a:gdLst/>
            <a:ahLst/>
            <a:cxnLst/>
            <a:rect l="0" t="0" r="0" b="0"/>
            <a:pathLst>
              <a:path w="366243" h="106157" extrusionOk="0">
                <a:moveTo>
                  <a:pt x="241" y="0"/>
                </a:moveTo>
                <a:lnTo>
                  <a:pt x="0" y="77929"/>
                </a:lnTo>
                <a:lnTo>
                  <a:pt x="366243" y="106157"/>
                </a:lnTo>
                <a:lnTo>
                  <a:pt x="366243" y="4102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1815525" y="2040550"/>
            <a:ext cx="55131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3600"/>
            </a:lvl2pPr>
            <a:lvl3pPr lvl="2" algn="ctr" rtl="0">
              <a:spcBef>
                <a:spcPts val="0"/>
              </a:spcBef>
              <a:buSzPct val="100000"/>
              <a:defRPr sz="3600"/>
            </a:lvl3pPr>
            <a:lvl4pPr lvl="3" algn="ctr" rtl="0">
              <a:spcBef>
                <a:spcPts val="0"/>
              </a:spcBef>
              <a:buSzPct val="100000"/>
              <a:defRPr sz="3600"/>
            </a:lvl4pPr>
            <a:lvl5pPr lvl="4" algn="ctr" rtl="0">
              <a:spcBef>
                <a:spcPts val="0"/>
              </a:spcBef>
              <a:buSzPct val="100000"/>
              <a:defRPr sz="3600"/>
            </a:lvl5pPr>
            <a:lvl6pPr lvl="5" algn="ctr" rtl="0">
              <a:spcBef>
                <a:spcPts val="0"/>
              </a:spcBef>
              <a:buSzPct val="100000"/>
              <a:defRPr sz="3600"/>
            </a:lvl6pPr>
            <a:lvl7pPr lvl="6" algn="ctr" rtl="0">
              <a:spcBef>
                <a:spcPts val="0"/>
              </a:spcBef>
              <a:buSzPct val="100000"/>
              <a:defRPr sz="3600"/>
            </a:lvl7pPr>
            <a:lvl8pPr lvl="7" algn="ctr" rtl="0">
              <a:spcBef>
                <a:spcPts val="0"/>
              </a:spcBef>
              <a:buSzPct val="100000"/>
              <a:defRPr sz="3600"/>
            </a:lvl8pPr>
            <a:lvl9pPr lvl="8" algn="ctr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1815375" y="3068650"/>
            <a:ext cx="55131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1800" b="1"/>
            </a:lvl1pPr>
            <a:lvl2pPr lvl="1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1800" b="1"/>
            </a:lvl2pPr>
            <a:lvl3pPr lvl="2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1800" b="1"/>
            </a:lvl3pPr>
            <a:lvl4pPr lvl="3" algn="ctr" rtl="0">
              <a:spcBef>
                <a:spcPts val="0"/>
              </a:spcBef>
              <a:buSzPct val="100000"/>
              <a:buNone/>
              <a:defRPr sz="1800" b="1"/>
            </a:lvl4pPr>
            <a:lvl5pPr lvl="4" algn="ctr" rtl="0">
              <a:spcBef>
                <a:spcPts val="0"/>
              </a:spcBef>
              <a:buSzPct val="100000"/>
              <a:buNone/>
              <a:defRPr sz="1800" b="1"/>
            </a:lvl5pPr>
            <a:lvl6pPr lvl="5" algn="ctr" rtl="0">
              <a:spcBef>
                <a:spcPts val="0"/>
              </a:spcBef>
              <a:buSzPct val="100000"/>
              <a:buNone/>
              <a:defRPr sz="1800" b="1"/>
            </a:lvl6pPr>
            <a:lvl7pPr lvl="6" algn="ctr" rtl="0">
              <a:spcBef>
                <a:spcPts val="0"/>
              </a:spcBef>
              <a:buSzPct val="100000"/>
              <a:buNone/>
              <a:defRPr sz="1800" b="1"/>
            </a:lvl7pPr>
            <a:lvl8pPr lvl="7" algn="ctr" rtl="0">
              <a:spcBef>
                <a:spcPts val="0"/>
              </a:spcBef>
              <a:buSzPct val="100000"/>
              <a:buNone/>
              <a:defRPr sz="1800" b="1"/>
            </a:lvl8pPr>
            <a:lvl9pPr lvl="8" algn="ctr" rtl="0">
              <a:spcBef>
                <a:spcPts val="0"/>
              </a:spcBef>
              <a:buSzPct val="100000"/>
              <a:buNone/>
              <a:defRPr sz="1800"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4432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-2355" y="0"/>
            <a:ext cx="5209571" cy="983354"/>
          </a:xfrm>
          <a:custGeom>
            <a:avLst/>
            <a:gdLst/>
            <a:ahLst/>
            <a:cxnLst/>
            <a:rect l="0" t="0" r="0" b="0"/>
            <a:pathLst>
              <a:path w="342116" h="53320" extrusionOk="0">
                <a:moveTo>
                  <a:pt x="0" y="0"/>
                </a:moveTo>
                <a:lnTo>
                  <a:pt x="0" y="53320"/>
                </a:lnTo>
                <a:lnTo>
                  <a:pt x="342116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0" name="Shape 70"/>
          <p:cNvSpPr/>
          <p:nvPr/>
        </p:nvSpPr>
        <p:spPr>
          <a:xfrm>
            <a:off x="-6025" y="1"/>
            <a:ext cx="4445394" cy="1085643"/>
          </a:xfrm>
          <a:custGeom>
            <a:avLst/>
            <a:gdLst/>
            <a:ahLst/>
            <a:cxnLst/>
            <a:rect l="0" t="0" r="0" b="0"/>
            <a:pathLst>
              <a:path w="291932" h="58628" extrusionOk="0">
                <a:moveTo>
                  <a:pt x="0" y="18578"/>
                </a:moveTo>
                <a:lnTo>
                  <a:pt x="241" y="34019"/>
                </a:lnTo>
                <a:lnTo>
                  <a:pt x="221482" y="58628"/>
                </a:lnTo>
                <a:lnTo>
                  <a:pt x="291932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1" name="Shape 71"/>
          <p:cNvSpPr/>
          <p:nvPr/>
        </p:nvSpPr>
        <p:spPr>
          <a:xfrm>
            <a:off x="6375475" y="4745746"/>
            <a:ext cx="2548913" cy="400879"/>
          </a:xfrm>
          <a:custGeom>
            <a:avLst/>
            <a:gdLst/>
            <a:ahLst/>
            <a:cxnLst/>
            <a:rect l="0" t="0" r="0" b="0"/>
            <a:pathLst>
              <a:path w="203628" h="19060" extrusionOk="0">
                <a:moveTo>
                  <a:pt x="0" y="19060"/>
                </a:moveTo>
                <a:lnTo>
                  <a:pt x="203628" y="19060"/>
                </a:lnTo>
                <a:lnTo>
                  <a:pt x="157305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2" name="Shape 72"/>
          <p:cNvSpPr/>
          <p:nvPr/>
        </p:nvSpPr>
        <p:spPr>
          <a:xfrm>
            <a:off x="7341180" y="4767304"/>
            <a:ext cx="1821095" cy="395810"/>
          </a:xfrm>
          <a:custGeom>
            <a:avLst/>
            <a:gdLst/>
            <a:ahLst/>
            <a:cxnLst/>
            <a:rect l="0" t="0" r="0" b="0"/>
            <a:pathLst>
              <a:path w="145484" h="18819" extrusionOk="0">
                <a:moveTo>
                  <a:pt x="145484" y="0"/>
                </a:moveTo>
                <a:lnTo>
                  <a:pt x="145484" y="18819"/>
                </a:lnTo>
                <a:lnTo>
                  <a:pt x="0" y="18819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73" name="Shape 73"/>
          <p:cNvSpPr/>
          <p:nvPr/>
        </p:nvSpPr>
        <p:spPr>
          <a:xfrm>
            <a:off x="8340717" y="4204075"/>
            <a:ext cx="818444" cy="959060"/>
          </a:xfrm>
          <a:custGeom>
            <a:avLst/>
            <a:gdLst/>
            <a:ahLst/>
            <a:cxnLst/>
            <a:rect l="0" t="0" r="0" b="0"/>
            <a:pathLst>
              <a:path w="65384" h="45599" extrusionOk="0">
                <a:moveTo>
                  <a:pt x="65384" y="27022"/>
                </a:moveTo>
                <a:lnTo>
                  <a:pt x="65384" y="0"/>
                </a:lnTo>
                <a:lnTo>
                  <a:pt x="0" y="45599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4" name="Shape 74"/>
          <p:cNvSpPr/>
          <p:nvPr/>
        </p:nvSpPr>
        <p:spPr>
          <a:xfrm>
            <a:off x="1559025" y="-6025"/>
            <a:ext cx="4116775" cy="944875"/>
          </a:xfrm>
          <a:custGeom>
            <a:avLst/>
            <a:gdLst/>
            <a:ahLst/>
            <a:cxnLst/>
            <a:rect l="0" t="0" r="0" b="0"/>
            <a:pathLst>
              <a:path w="164671" h="37795" extrusionOk="0">
                <a:moveTo>
                  <a:pt x="0" y="241"/>
                </a:moveTo>
                <a:lnTo>
                  <a:pt x="132407" y="37795"/>
                </a:lnTo>
                <a:lnTo>
                  <a:pt x="164671" y="0"/>
                </a:lnTo>
                <a:lnTo>
                  <a:pt x="160329" y="241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61111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91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33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075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277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40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188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22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4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B1360-0BFC-1942-90F9-06E612EFE700}" type="datetimeFigureOut">
              <a:rPr lang="en-US" smtClean="0"/>
              <a:t>7/16/18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97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  <p:sldLayoutId id="2147483665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hyperlink" Target="mailto:wsuen@appnexus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416"/>
          <p:cNvSpPr txBox="1">
            <a:spLocks/>
          </p:cNvSpPr>
          <p:nvPr/>
        </p:nvSpPr>
        <p:spPr>
          <a:xfrm>
            <a:off x="487780" y="1723079"/>
            <a:ext cx="8143255" cy="11598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dirty="0" smtClean="0"/>
              <a:t>Web Scraping </a:t>
            </a:r>
            <a:br>
              <a:rPr lang="en-US" dirty="0" smtClean="0"/>
            </a:br>
            <a:r>
              <a:rPr lang="en-US" dirty="0" smtClean="0"/>
              <a:t>for Fun and Profit</a:t>
            </a:r>
            <a:endParaRPr lang="en" dirty="0"/>
          </a:p>
        </p:txBody>
      </p:sp>
      <p:sp>
        <p:nvSpPr>
          <p:cNvPr id="12" name="TextBox 11"/>
          <p:cNvSpPr txBox="1"/>
          <p:nvPr/>
        </p:nvSpPr>
        <p:spPr>
          <a:xfrm>
            <a:off x="626211" y="3668574"/>
            <a:ext cx="32545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Win </a:t>
            </a:r>
            <a:r>
              <a:rPr lang="en-US" dirty="0" err="1" smtClean="0">
                <a:solidFill>
                  <a:srgbClr val="000000"/>
                </a:solidFill>
              </a:rPr>
              <a:t>Suen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Girls Who Code 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July </a:t>
            </a:r>
            <a:r>
              <a:rPr lang="en-US" dirty="0" smtClean="0">
                <a:solidFill>
                  <a:srgbClr val="000000"/>
                </a:solidFill>
              </a:rPr>
              <a:t>17</a:t>
            </a:r>
            <a:r>
              <a:rPr lang="en-US" dirty="0" smtClean="0">
                <a:solidFill>
                  <a:srgbClr val="000000"/>
                </a:solidFill>
              </a:rPr>
              <a:t>, 2018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17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marL="0" indent="0" algn="l"/>
            <a:r>
              <a:rPr lang="en-US" sz="2400" dirty="0"/>
              <a:t>Your browser is like a television.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0" y="883745"/>
            <a:ext cx="7974543" cy="546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148" y="900289"/>
            <a:ext cx="4243211" cy="42432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00" y="1609842"/>
            <a:ext cx="2549690" cy="2970389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2831630" y="2643481"/>
            <a:ext cx="1382889" cy="451556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25408" y="1138296"/>
            <a:ext cx="121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806252" y="800679"/>
            <a:ext cx="121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Voila!</a:t>
            </a:r>
            <a:endParaRPr lang="en-US" dirty="0"/>
          </a:p>
        </p:txBody>
      </p:sp>
      <p:pic>
        <p:nvPicPr>
          <p:cNvPr id="3" name="Picture 2" descr="Screen Shot 2017-05-09 at 4.21.42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925" y="1609842"/>
            <a:ext cx="3553030" cy="216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4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4"/>
          <p:cNvSpPr txBox="1">
            <a:spLocks/>
          </p:cNvSpPr>
          <p:nvPr/>
        </p:nvSpPr>
        <p:spPr>
          <a:xfrm>
            <a:off x="1815525" y="1695185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z="2400" dirty="0" smtClean="0"/>
              <a:t>Cat </a:t>
            </a:r>
            <a:r>
              <a:rPr lang="en-US" sz="2400" dirty="0" smtClean="0"/>
              <a:t>break!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160518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4"/>
          <p:cNvSpPr txBox="1">
            <a:spLocks/>
          </p:cNvSpPr>
          <p:nvPr/>
        </p:nvSpPr>
        <p:spPr>
          <a:xfrm>
            <a:off x="1815525" y="1695185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z="2400" dirty="0" smtClean="0"/>
              <a:t>How does my browser get content?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252618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8822352" cy="5143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12303" y="4822769"/>
            <a:ext cx="54316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Image credit: https://</a:t>
            </a:r>
            <a:r>
              <a:rPr lang="en-US" sz="1100" dirty="0" err="1"/>
              <a:t>hostadvice.com</a:t>
            </a:r>
            <a:r>
              <a:rPr lang="en-US" sz="1100" dirty="0"/>
              <a:t>/blog/anatomy-web-requests-</a:t>
            </a:r>
            <a:r>
              <a:rPr lang="en-US" sz="1100" dirty="0" err="1"/>
              <a:t>php</a:t>
            </a:r>
            <a:r>
              <a:rPr lang="en-US" sz="1100" dirty="0"/>
              <a:t>-perspective/</a:t>
            </a:r>
          </a:p>
        </p:txBody>
      </p:sp>
    </p:spTree>
    <p:extLst>
      <p:ext uri="{BB962C8B-B14F-4D97-AF65-F5344CB8AC3E}">
        <p14:creationId xmlns:p14="http://schemas.microsoft.com/office/powerpoint/2010/main" val="312848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4"/>
          <p:cNvSpPr txBox="1">
            <a:spLocks/>
          </p:cNvSpPr>
          <p:nvPr/>
        </p:nvSpPr>
        <p:spPr>
          <a:xfrm>
            <a:off x="1815525" y="2085524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dirty="0" smtClean="0"/>
              <a:t>Code!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445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/>
              <a:t>Your toolkit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Requests</a:t>
            </a:r>
          </a:p>
          <a:p>
            <a:r>
              <a:rPr lang="en-US" sz="1800" dirty="0" smtClean="0"/>
              <a:t>Beautiful Soup</a:t>
            </a:r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2" name="Picture 1" descr="Screen Shot 2017-05-15 at 10.08.3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673" y="265243"/>
            <a:ext cx="2348528" cy="289715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9153" y="2222593"/>
            <a:ext cx="2206253" cy="262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91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4" name="Shape 114"/>
          <p:cNvSpPr txBox="1">
            <a:spLocks/>
          </p:cNvSpPr>
          <p:nvPr/>
        </p:nvSpPr>
        <p:spPr>
          <a:xfrm>
            <a:off x="1815525" y="1695185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z="2400" dirty="0" smtClean="0"/>
              <a:t>To the notebook! And kittens!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2347150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4"/>
          <p:cNvSpPr txBox="1">
            <a:spLocks/>
          </p:cNvSpPr>
          <p:nvPr/>
        </p:nvSpPr>
        <p:spPr>
          <a:xfrm>
            <a:off x="1815525" y="2085524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dirty="0" smtClean="0"/>
              <a:t>A </a:t>
            </a:r>
            <a:r>
              <a:rPr lang="en-US" dirty="0"/>
              <a:t>f</a:t>
            </a:r>
            <a:r>
              <a:rPr lang="en-US" dirty="0" smtClean="0"/>
              <a:t>unny story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246588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3" name="Picture 2" descr="Screen Shot 2017-05-09 at 6.07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02" y="-464896"/>
            <a:ext cx="6603748" cy="549450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38811" y="1831458"/>
            <a:ext cx="20245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 hundreds of thousands </a:t>
            </a:r>
          </a:p>
          <a:p>
            <a:pPr algn="ctr"/>
            <a:r>
              <a:rPr lang="en-US" dirty="0" smtClean="0"/>
              <a:t>of apps!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19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2255" y="240279"/>
            <a:ext cx="4610379" cy="26345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26" y="2359896"/>
            <a:ext cx="3133643" cy="260875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20463" y="763748"/>
            <a:ext cx="2917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I was trying to do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80795" y="3782348"/>
            <a:ext cx="2917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existing solution (API)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814529" y="952540"/>
            <a:ext cx="1021124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3981528" y="3973206"/>
            <a:ext cx="1003963" cy="858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42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01"/>
          <p:cNvSpPr txBox="1">
            <a:spLocks/>
          </p:cNvSpPr>
          <p:nvPr/>
        </p:nvSpPr>
        <p:spPr>
          <a:xfrm>
            <a:off x="3423765" y="1114470"/>
            <a:ext cx="5351700" cy="11597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" sz="6000" dirty="0" smtClean="0">
                <a:solidFill>
                  <a:srgbClr val="ABE33F"/>
                </a:solidFill>
              </a:rPr>
              <a:t>Hello!</a:t>
            </a:r>
            <a:endParaRPr lang="en" sz="6000" dirty="0">
              <a:solidFill>
                <a:srgbClr val="ABE33F"/>
              </a:solidFill>
            </a:endParaRPr>
          </a:p>
        </p:txBody>
      </p:sp>
      <p:sp>
        <p:nvSpPr>
          <p:cNvPr id="6" name="Shape 102"/>
          <p:cNvSpPr txBox="1">
            <a:spLocks/>
          </p:cNvSpPr>
          <p:nvPr/>
        </p:nvSpPr>
        <p:spPr>
          <a:xfrm>
            <a:off x="4399448" y="2259875"/>
            <a:ext cx="5065830" cy="21977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/>
              <a:buNone/>
            </a:pPr>
            <a:r>
              <a:rPr lang="en" sz="3600" b="1" dirty="0" smtClean="0"/>
              <a:t>I am </a:t>
            </a:r>
            <a:r>
              <a:rPr lang="en-US" sz="3600" b="1" dirty="0" smtClean="0"/>
              <a:t>Win </a:t>
            </a:r>
            <a:r>
              <a:rPr lang="en-US" sz="3600" b="1" dirty="0" err="1" smtClean="0"/>
              <a:t>Suen</a:t>
            </a:r>
            <a:endParaRPr lang="en" sz="3600" b="1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 smtClean="0"/>
              <a:t>I</a:t>
            </a:r>
            <a:r>
              <a:rPr lang="en-US" sz="1800" dirty="0" smtClean="0"/>
              <a:t>’m a Data Scientist at </a:t>
            </a:r>
            <a:r>
              <a:rPr lang="en-US" sz="1800" dirty="0" err="1" smtClean="0"/>
              <a:t>AppNexus</a:t>
            </a:r>
            <a:r>
              <a:rPr lang="en" sz="1800" dirty="0" smtClean="0"/>
              <a:t>.</a:t>
            </a:r>
            <a:endParaRPr lang="en-US" sz="18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 dirty="0" smtClean="0"/>
              <a:t>Likes: Hiking, chocolate, </a:t>
            </a:r>
            <a:r>
              <a:rPr lang="en-US" sz="1800" dirty="0" smtClean="0"/>
              <a:t>and </a:t>
            </a:r>
            <a:r>
              <a:rPr lang="en-US" sz="1800" dirty="0" smtClean="0"/>
              <a:t>fighting fraud.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-US" sz="18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 smtClean="0"/>
              <a:t> </a:t>
            </a:r>
          </a:p>
        </p:txBody>
      </p:sp>
      <p:pic>
        <p:nvPicPr>
          <p:cNvPr id="2" name="Picture 1" descr="m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53" y="1448990"/>
            <a:ext cx="3817537" cy="2864720"/>
          </a:xfrm>
          <a:prstGeom prst="rect">
            <a:avLst/>
          </a:prstGeom>
        </p:spPr>
      </p:pic>
      <p:grpSp>
        <p:nvGrpSpPr>
          <p:cNvPr id="7" name="Shape 103"/>
          <p:cNvGrpSpPr/>
          <p:nvPr/>
        </p:nvGrpSpPr>
        <p:grpSpPr>
          <a:xfrm>
            <a:off x="3187048" y="3513512"/>
            <a:ext cx="1512761" cy="1433896"/>
            <a:chOff x="5300400" y="3670175"/>
            <a:chExt cx="421300" cy="399325"/>
          </a:xfrm>
        </p:grpSpPr>
        <p:sp>
          <p:nvSpPr>
            <p:cNvPr id="8" name="Shape 104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0" t="0" r="0" b="0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105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0" t="0" r="0" b="0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106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0" t="0" r="0" b="0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107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0" t="0" r="0" b="0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08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0" t="0" r="0" b="0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" name="Shape 109"/>
          <p:cNvSpPr/>
          <p:nvPr/>
        </p:nvSpPr>
        <p:spPr>
          <a:xfrm>
            <a:off x="3423765" y="1089609"/>
            <a:ext cx="957629" cy="859665"/>
          </a:xfrm>
          <a:custGeom>
            <a:avLst/>
            <a:gdLst/>
            <a:ahLst/>
            <a:cxnLst/>
            <a:rect l="0" t="0" r="0" b="0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76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42" y="269383"/>
            <a:ext cx="5967064" cy="451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26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ctrTitle" idx="4294967295"/>
          </p:nvPr>
        </p:nvSpPr>
        <p:spPr>
          <a:xfrm>
            <a:off x="3064700" y="1049538"/>
            <a:ext cx="5533799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 dirty="0">
                <a:solidFill>
                  <a:srgbClr val="ABE33F"/>
                </a:solidFill>
              </a:rPr>
              <a:t>Thanks</a:t>
            </a:r>
            <a:r>
              <a:rPr lang="en" sz="6000" dirty="0" smtClean="0">
                <a:solidFill>
                  <a:srgbClr val="ABE33F"/>
                </a:solidFill>
              </a:rPr>
              <a:t>!</a:t>
            </a:r>
            <a:endParaRPr lang="en" sz="6000" dirty="0">
              <a:solidFill>
                <a:srgbClr val="ABE33F"/>
              </a:solidFill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subTitle" idx="4294967295"/>
          </p:nvPr>
        </p:nvSpPr>
        <p:spPr>
          <a:xfrm>
            <a:off x="3064700" y="2219775"/>
            <a:ext cx="5533799" cy="2197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dirty="0"/>
              <a:t>Any questions?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 dirty="0"/>
              <a:t>F</a:t>
            </a:r>
            <a:r>
              <a:rPr lang="en" sz="1800" dirty="0" smtClean="0"/>
              <a:t>ind </a:t>
            </a:r>
            <a:r>
              <a:rPr lang="en" sz="1800" dirty="0"/>
              <a:t>me </a:t>
            </a:r>
            <a:r>
              <a:rPr lang="en" sz="1800" dirty="0" smtClean="0"/>
              <a:t>at</a:t>
            </a:r>
            <a:r>
              <a:rPr lang="en-US" sz="1800" dirty="0" smtClean="0"/>
              <a:t>: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</a:pPr>
            <a:r>
              <a:rPr lang="en-US" sz="1800" dirty="0" smtClean="0">
                <a:hlinkClick r:id="rId3"/>
              </a:rPr>
              <a:t>wsuen@appnexus.com</a:t>
            </a:r>
            <a:r>
              <a:rPr lang="en-US" sz="1800" dirty="0" smtClean="0"/>
              <a:t> 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</a:pPr>
            <a:r>
              <a:rPr lang="en-US" sz="1800" dirty="0" err="1" smtClean="0"/>
              <a:t>wsuen</a:t>
            </a:r>
            <a:r>
              <a:rPr lang="en-US" sz="1800" dirty="0" smtClean="0"/>
              <a:t> on </a:t>
            </a:r>
            <a:r>
              <a:rPr lang="en-US" sz="1800" dirty="0" err="1" smtClean="0"/>
              <a:t>Github</a:t>
            </a:r>
            <a:r>
              <a:rPr lang="en-US" sz="1800" dirty="0" smtClean="0"/>
              <a:t>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" sz="1800" dirty="0"/>
          </a:p>
        </p:txBody>
      </p:sp>
      <p:grpSp>
        <p:nvGrpSpPr>
          <p:cNvPr id="276" name="Shape 276"/>
          <p:cNvGrpSpPr/>
          <p:nvPr/>
        </p:nvGrpSpPr>
        <p:grpSpPr>
          <a:xfrm>
            <a:off x="685794" y="1814226"/>
            <a:ext cx="1681779" cy="1179949"/>
            <a:chOff x="559275" y="1683950"/>
            <a:chExt cx="466500" cy="327300"/>
          </a:xfrm>
        </p:grpSpPr>
        <p:sp>
          <p:nvSpPr>
            <p:cNvPr id="277" name="Shape 27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0" t="0" r="0" b="0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0" t="0" r="0" b="0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79" name="Shape 279"/>
          <p:cNvSpPr/>
          <p:nvPr/>
        </p:nvSpPr>
        <p:spPr>
          <a:xfrm>
            <a:off x="1681875" y="2683100"/>
            <a:ext cx="1274937" cy="1159802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638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What do you do all day?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Make hypothesis.</a:t>
            </a:r>
          </a:p>
          <a:p>
            <a:r>
              <a:rPr lang="en-US" sz="1800" dirty="0"/>
              <a:t>Find lots of data.</a:t>
            </a:r>
          </a:p>
          <a:p>
            <a:r>
              <a:rPr lang="en-US" sz="1800" dirty="0" err="1" smtClean="0"/>
              <a:t>Munge</a:t>
            </a:r>
            <a:r>
              <a:rPr lang="en-US" sz="1800" dirty="0" smtClean="0"/>
              <a:t> lots of data.</a:t>
            </a:r>
          </a:p>
          <a:p>
            <a:r>
              <a:rPr lang="en-US" sz="1800" dirty="0" smtClean="0"/>
              <a:t>Test hypothesis.</a:t>
            </a:r>
          </a:p>
          <a:p>
            <a:r>
              <a:rPr lang="en-US" sz="1800" dirty="0" smtClean="0"/>
              <a:t>Rinse and repeat.</a:t>
            </a:r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3805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What do you do all day?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solidFill>
                  <a:srgbClr val="BFBFBF"/>
                </a:solidFill>
              </a:rPr>
              <a:t>Make hypothesis.</a:t>
            </a:r>
          </a:p>
          <a:p>
            <a:r>
              <a:rPr lang="en-US" sz="1800" b="1" dirty="0"/>
              <a:t>Find lots of data.</a:t>
            </a:r>
          </a:p>
          <a:p>
            <a:r>
              <a:rPr lang="en-US" sz="1800" b="1" dirty="0" err="1" smtClean="0"/>
              <a:t>Munge</a:t>
            </a:r>
            <a:r>
              <a:rPr lang="en-US" sz="1800" b="1" dirty="0" smtClean="0"/>
              <a:t> lots of data.</a:t>
            </a:r>
          </a:p>
          <a:p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Test hypothesis.</a:t>
            </a:r>
          </a:p>
          <a:p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Rinse and repeat.</a:t>
            </a:r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2" name="Left Arrow 1"/>
          <p:cNvSpPr/>
          <p:nvPr/>
        </p:nvSpPr>
        <p:spPr>
          <a:xfrm>
            <a:off x="2831629" y="1683926"/>
            <a:ext cx="1890889" cy="282222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481" y="1966148"/>
            <a:ext cx="3288284" cy="32882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29481" y="1467556"/>
            <a:ext cx="3574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where web scraping can be a powerful tool.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72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What is web scraping?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520346" y="1137745"/>
            <a:ext cx="7532395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Getting content off the Internet programmatically. </a:t>
            </a:r>
            <a:endParaRPr lang="en-US" sz="1800" dirty="0" smtClean="0"/>
          </a:p>
          <a:p>
            <a:r>
              <a:rPr lang="en-US" sz="1800" dirty="0" smtClean="0"/>
              <a:t>Has many useful and fun applications.</a:t>
            </a:r>
          </a:p>
          <a:p>
            <a:r>
              <a:rPr lang="en-US" sz="1800" dirty="0" smtClean="0"/>
              <a:t>Used by many organizations to get content off Internet.</a:t>
            </a: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3808" y="2405190"/>
            <a:ext cx="4847663" cy="250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26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ctrTitle"/>
          </p:nvPr>
        </p:nvSpPr>
        <p:spPr>
          <a:xfrm>
            <a:off x="1815525" y="2085524"/>
            <a:ext cx="5513100" cy="78067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>
                <a:solidFill>
                  <a:schemeClr val="bg1"/>
                </a:solidFill>
              </a:rPr>
              <a:t>An analogy</a:t>
            </a:r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96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Browsers: how humans access information on the web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48" y="909697"/>
            <a:ext cx="2124192" cy="21241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9111" y="909697"/>
            <a:ext cx="2011304" cy="20113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5333" y="2492964"/>
            <a:ext cx="2299170" cy="22991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3196" y="2483085"/>
            <a:ext cx="2215915" cy="221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93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marL="0" indent="0" algn="l"/>
            <a:r>
              <a:rPr lang="en-US" sz="2400" dirty="0"/>
              <a:t>Your browser is like a television.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0" y="883745"/>
            <a:ext cx="7974543" cy="546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603" y="900289"/>
            <a:ext cx="4243211" cy="42432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326" y="1094003"/>
            <a:ext cx="1460108" cy="14601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326" y="3123258"/>
            <a:ext cx="1475969" cy="14759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6844" y="900289"/>
            <a:ext cx="1636889" cy="16368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4932" y="2770426"/>
            <a:ext cx="1828801" cy="182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25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marL="0" indent="0" algn="l"/>
            <a:r>
              <a:rPr lang="en-US" sz="2400" dirty="0"/>
              <a:t>Your browser is like a television.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0" y="883745"/>
            <a:ext cx="7974543" cy="546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148" y="900289"/>
            <a:ext cx="4243211" cy="42432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00" y="1609842"/>
            <a:ext cx="2549690" cy="2970389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2831630" y="2643481"/>
            <a:ext cx="1382889" cy="451556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25408" y="1138296"/>
            <a:ext cx="121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85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246</Words>
  <Application>Microsoft Macintosh PowerPoint</Application>
  <PresentationFormat>On-screen Show (16:9)</PresentationFormat>
  <Paragraphs>68</Paragraphs>
  <Slides>21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Calibri</vt:lpstr>
      <vt:lpstr>Arial</vt:lpstr>
      <vt:lpstr>Office Theme</vt:lpstr>
      <vt:lpstr>PowerPoint Presentation</vt:lpstr>
      <vt:lpstr>PowerPoint Presentation</vt:lpstr>
      <vt:lpstr>What do you do all day?</vt:lpstr>
      <vt:lpstr>What do you do all day?</vt:lpstr>
      <vt:lpstr>What is web scraping?</vt:lpstr>
      <vt:lpstr>An analogy</vt:lpstr>
      <vt:lpstr>Browsers: how humans access information on the web</vt:lpstr>
      <vt:lpstr>Your browser is like a television.</vt:lpstr>
      <vt:lpstr>Your browser is like a television.</vt:lpstr>
      <vt:lpstr>Your browser is like a television.</vt:lpstr>
      <vt:lpstr>PowerPoint Presentation</vt:lpstr>
      <vt:lpstr>PowerPoint Presentation</vt:lpstr>
      <vt:lpstr>PowerPoint Presentation</vt:lpstr>
      <vt:lpstr>PowerPoint Presentation</vt:lpstr>
      <vt:lpstr>Your toolkit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</dc:creator>
  <cp:lastModifiedBy>Win Suen</cp:lastModifiedBy>
  <cp:revision>109</cp:revision>
  <dcterms:created xsi:type="dcterms:W3CDTF">2017-04-24T21:16:59Z</dcterms:created>
  <dcterms:modified xsi:type="dcterms:W3CDTF">2018-07-16T20:40:19Z</dcterms:modified>
</cp:coreProperties>
</file>